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8"/>
  </p:notesMasterIdLst>
  <p:sldIdLst>
    <p:sldId id="256" r:id="rId4"/>
    <p:sldId id="264" r:id="rId5"/>
    <p:sldId id="301" r:id="rId6"/>
    <p:sldId id="318" r:id="rId7"/>
    <p:sldId id="302" r:id="rId8"/>
    <p:sldId id="319" r:id="rId9"/>
    <p:sldId id="320" r:id="rId10"/>
    <p:sldId id="321" r:id="rId11"/>
    <p:sldId id="322" r:id="rId12"/>
    <p:sldId id="323" r:id="rId13"/>
    <p:sldId id="317" r:id="rId14"/>
    <p:sldId id="325" r:id="rId15"/>
    <p:sldId id="326" r:id="rId16"/>
    <p:sldId id="327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262" r:id="rId2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D597"/>
    <a:srgbClr val="F8B2A3"/>
    <a:srgbClr val="F5DDCB"/>
    <a:srgbClr val="F9B4A1"/>
    <a:srgbClr val="FDBD3D"/>
    <a:srgbClr val="A4B4EA"/>
    <a:srgbClr val="98DFBB"/>
    <a:srgbClr val="9AD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75882" autoAdjust="0"/>
  </p:normalViewPr>
  <p:slideViewPr>
    <p:cSldViewPr>
      <p:cViewPr varScale="1">
        <p:scale>
          <a:sx n="114" d="100"/>
          <a:sy n="114" d="100"/>
        </p:scale>
        <p:origin x="1398" y="9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39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위에는 원본</a:t>
            </a:r>
            <a:r>
              <a:rPr lang="en-US" altLang="ko-KR" dirty="0"/>
              <a:t>, </a:t>
            </a:r>
            <a:r>
              <a:rPr lang="ko-KR" altLang="en-US" dirty="0"/>
              <a:t>중간은 </a:t>
            </a:r>
            <a:r>
              <a:rPr lang="en-US" altLang="ko-KR" dirty="0"/>
              <a:t>bilinear</a:t>
            </a:r>
            <a:r>
              <a:rPr lang="ko-KR" altLang="en-US" dirty="0"/>
              <a:t>로 확대한 것</a:t>
            </a:r>
            <a:r>
              <a:rPr lang="en-US" altLang="ko-KR" dirty="0"/>
              <a:t>, </a:t>
            </a:r>
            <a:r>
              <a:rPr lang="ko-KR" altLang="en-US" dirty="0"/>
              <a:t>마지막은 우리의 모델인 </a:t>
            </a:r>
            <a:r>
              <a:rPr lang="en-US" altLang="ko-KR" dirty="0"/>
              <a:t>CNN</a:t>
            </a:r>
            <a:r>
              <a:rPr lang="ko-KR" altLang="en-US" dirty="0"/>
              <a:t>을 훈련시켜 확대한 것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088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은 </a:t>
            </a:r>
            <a:r>
              <a:rPr lang="en-US" altLang="ko-KR" dirty="0"/>
              <a:t>Generative Adversarial Network</a:t>
            </a:r>
            <a:r>
              <a:rPr lang="ko-KR" altLang="en-US" dirty="0"/>
              <a:t>의 준말로 일반적인 신경망 학습과 달리 생성모델과 식별 모델을 사용해 상호간 학습을 진행</a:t>
            </a:r>
            <a:r>
              <a:rPr lang="en-US" altLang="ko-KR" dirty="0"/>
              <a:t>. G</a:t>
            </a:r>
            <a:r>
              <a:rPr lang="ko-KR" altLang="en-US" dirty="0"/>
              <a:t>는 </a:t>
            </a:r>
            <a:r>
              <a:rPr lang="en-US" altLang="ko-KR" dirty="0"/>
              <a:t>k</a:t>
            </a:r>
            <a:r>
              <a:rPr lang="ko-KR" altLang="en-US" dirty="0"/>
              <a:t>차원의 잠재적 특이벡터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노이즈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입력값으로</a:t>
            </a:r>
            <a:r>
              <a:rPr lang="ko-KR" altLang="en-US" dirty="0"/>
              <a:t> 받아 대상과 동일 형식의 데이터를 생성하는 신경망</a:t>
            </a:r>
            <a:r>
              <a:rPr lang="en-US" altLang="ko-KR" dirty="0"/>
              <a:t>. D</a:t>
            </a:r>
            <a:r>
              <a:rPr lang="ko-KR" altLang="en-US" dirty="0"/>
              <a:t>는 대상 데이터를 </a:t>
            </a:r>
            <a:r>
              <a:rPr lang="ko-KR" altLang="en-US" dirty="0" err="1"/>
              <a:t>입력값으로</a:t>
            </a:r>
            <a:r>
              <a:rPr lang="ko-KR" altLang="en-US" dirty="0"/>
              <a:t> 받아 진위를 식별하는 신경망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004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의 학습 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56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76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논문을 기반으로 </a:t>
            </a:r>
            <a:r>
              <a:rPr lang="en-US" altLang="ko-KR" dirty="0"/>
              <a:t>DCGAN </a:t>
            </a:r>
            <a:r>
              <a:rPr lang="ko-KR" altLang="en-US" dirty="0"/>
              <a:t>구현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33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in_size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stride – 2 * padding + </a:t>
            </a:r>
            <a:r>
              <a:rPr lang="en-US" altLang="ko-KR" dirty="0" err="1"/>
              <a:t>kernel_size</a:t>
            </a:r>
            <a:r>
              <a:rPr lang="en-US" altLang="ko-KR" dirty="0"/>
              <a:t> + </a:t>
            </a:r>
            <a:r>
              <a:rPr lang="en-US" altLang="ko-KR" dirty="0" err="1"/>
              <a:t>output_padding</a:t>
            </a:r>
            <a:r>
              <a:rPr lang="en-US" altLang="ko-KR" dirty="0"/>
              <a:t>(0 default) = </a:t>
            </a:r>
            <a:r>
              <a:rPr lang="en-US" altLang="ko-KR" dirty="0" err="1"/>
              <a:t>output_size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inplace</a:t>
            </a:r>
            <a:r>
              <a:rPr lang="en-US" altLang="ko-KR" dirty="0"/>
              <a:t> </a:t>
            </a:r>
            <a:r>
              <a:rPr lang="ko-KR" altLang="en-US" dirty="0"/>
              <a:t>하면 </a:t>
            </a:r>
            <a:r>
              <a:rPr lang="en-US" altLang="ko-KR" dirty="0"/>
              <a:t>input</a:t>
            </a:r>
            <a:r>
              <a:rPr lang="ko-KR" altLang="en-US" dirty="0"/>
              <a:t>으로 들어온 것 자체를 수정하겠다는 뜻</a:t>
            </a:r>
            <a:r>
              <a:rPr lang="en-US" altLang="ko-KR" dirty="0"/>
              <a:t>. </a:t>
            </a:r>
            <a:r>
              <a:rPr lang="ko-KR" altLang="en-US" dirty="0"/>
              <a:t>메모리 </a:t>
            </a:r>
            <a:r>
              <a:rPr lang="en-US" altLang="ko-KR" dirty="0"/>
              <a:t>usage</a:t>
            </a:r>
            <a:r>
              <a:rPr lang="ko-KR" altLang="en-US" dirty="0"/>
              <a:t>가 좀 좋아짐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498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식별 모델 </a:t>
            </a:r>
            <a:endParaRPr lang="en-US" altLang="ko-KR" dirty="0"/>
          </a:p>
          <a:p>
            <a:r>
              <a:rPr lang="en-US" altLang="ko-KR" dirty="0"/>
              <a:t>Conv2d</a:t>
            </a:r>
            <a:r>
              <a:rPr lang="ko-KR" altLang="en-US" dirty="0"/>
              <a:t>는 입 출력 모두 </a:t>
            </a:r>
            <a:r>
              <a:rPr lang="en-US" altLang="ko-KR" dirty="0"/>
              <a:t>(</a:t>
            </a:r>
            <a:r>
              <a:rPr lang="en-US" altLang="ko-KR" dirty="0" err="1"/>
              <a:t>batch_size</a:t>
            </a:r>
            <a:r>
              <a:rPr lang="en-US" altLang="ko-KR" dirty="0"/>
              <a:t>, channel, height, width)</a:t>
            </a:r>
          </a:p>
          <a:p>
            <a:r>
              <a:rPr lang="ko-KR" altLang="en-US" dirty="0"/>
              <a:t>최종적으로 </a:t>
            </a:r>
            <a:r>
              <a:rPr lang="en-US" altLang="ko-KR" dirty="0"/>
              <a:t>(</a:t>
            </a:r>
            <a:r>
              <a:rPr lang="en-US" altLang="ko-KR" dirty="0" err="1"/>
              <a:t>batch_size</a:t>
            </a:r>
            <a:r>
              <a:rPr lang="en-US" altLang="ko-KR" dirty="0"/>
              <a:t>, 1, 1, 1)</a:t>
            </a:r>
            <a:r>
              <a:rPr lang="ko-KR" altLang="en-US" dirty="0"/>
              <a:t>이 되므로 </a:t>
            </a:r>
            <a:r>
              <a:rPr lang="en-US" altLang="ko-KR" dirty="0"/>
              <a:t>squeeze(</a:t>
            </a:r>
            <a:r>
              <a:rPr lang="ko-KR" altLang="en-US" dirty="0"/>
              <a:t>차원을 바꾸는 것</a:t>
            </a:r>
            <a:r>
              <a:rPr lang="en-US" altLang="ko-KR" dirty="0"/>
              <a:t>)</a:t>
            </a:r>
            <a:r>
              <a:rPr lang="ko-KR" altLang="en-US" dirty="0"/>
              <a:t>를 통해 불필요한 차원 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74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훈련 함수 작성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Adam</a:t>
            </a:r>
            <a:r>
              <a:rPr lang="ko-KR" altLang="en-US" dirty="0"/>
              <a:t>의 파라미터는 원 논문에서 제안하는 값이다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크로스 엔트로피를 계산하기 위해 보조변수 </a:t>
            </a:r>
            <a:r>
              <a:rPr lang="en-US" altLang="ko-KR" dirty="0" err="1"/>
              <a:t>ones,zeros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모니터링용 </a:t>
            </a:r>
            <a:r>
              <a:rPr lang="en-US" altLang="ko-KR" dirty="0" err="1"/>
              <a:t>fixed_z</a:t>
            </a:r>
            <a:r>
              <a:rPr lang="en-US" altLang="ko-KR" dirty="0"/>
              <a:t> -&gt; </a:t>
            </a:r>
            <a:r>
              <a:rPr lang="ko-KR" altLang="en-US" dirty="0"/>
              <a:t>훈련이 진행됨에 따라 어떤 이미지가 만들어지는지 확인하는 것</a:t>
            </a:r>
            <a:r>
              <a:rPr lang="en-US" altLang="ko-KR" dirty="0"/>
              <a:t>, </a:t>
            </a:r>
            <a:r>
              <a:rPr lang="ko-KR" altLang="en-US" dirty="0"/>
              <a:t>실제 훈련 함수는 다음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85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훈련 함수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 모델</a:t>
            </a:r>
            <a:r>
              <a:rPr lang="en-US" altLang="ko-KR" dirty="0"/>
              <a:t>, </a:t>
            </a:r>
            <a:r>
              <a:rPr lang="ko-KR" altLang="en-US" dirty="0"/>
              <a:t>식별모델 목적 함수 추적용 리스트 </a:t>
            </a:r>
            <a:r>
              <a:rPr lang="en-US" altLang="ko-KR" dirty="0" err="1"/>
              <a:t>log_loss_g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</a:p>
          <a:p>
            <a:endParaRPr lang="en-US" altLang="ko-KR" dirty="0"/>
          </a:p>
          <a:p>
            <a:r>
              <a:rPr lang="en-US" altLang="ko-KR" dirty="0" err="1"/>
              <a:t>Real_img</a:t>
            </a:r>
            <a:r>
              <a:rPr lang="en-US" altLang="ko-KR" dirty="0"/>
              <a:t> -&gt; </a:t>
            </a:r>
            <a:r>
              <a:rPr lang="ko-KR" altLang="en-US" dirty="0"/>
              <a:t>실제 이미지를 </a:t>
            </a:r>
            <a:r>
              <a:rPr lang="en-US" altLang="ko-KR" dirty="0"/>
              <a:t>GPU</a:t>
            </a:r>
            <a:r>
              <a:rPr lang="ko-KR" altLang="en-US" dirty="0"/>
              <a:t>로 복사한다</a:t>
            </a:r>
            <a:r>
              <a:rPr lang="en-US" altLang="ko-KR" dirty="0"/>
              <a:t>(</a:t>
            </a:r>
            <a:r>
              <a:rPr lang="ko-KR" altLang="en-US" dirty="0" err="1"/>
              <a:t>텐서는</a:t>
            </a:r>
            <a:r>
              <a:rPr lang="ko-KR" altLang="en-US" dirty="0"/>
              <a:t> 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GPU </a:t>
            </a:r>
            <a:r>
              <a:rPr lang="ko-KR" altLang="en-US" dirty="0"/>
              <a:t>구별되기 때문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ko-KR" altLang="en-US" dirty="0"/>
              <a:t>후에 </a:t>
            </a:r>
            <a:r>
              <a:rPr lang="en-US" altLang="ko-KR" dirty="0"/>
              <a:t>z </a:t>
            </a:r>
            <a:r>
              <a:rPr lang="ko-KR" altLang="en-US" dirty="0"/>
              <a:t>와 </a:t>
            </a:r>
            <a:r>
              <a:rPr lang="en-US" altLang="ko-KR" dirty="0" err="1"/>
              <a:t>fake_img</a:t>
            </a:r>
            <a:r>
              <a:rPr lang="en-US" altLang="ko-KR" dirty="0"/>
              <a:t> -&gt; </a:t>
            </a:r>
            <a:r>
              <a:rPr lang="ko-KR" altLang="en-US" dirty="0"/>
              <a:t>가짜 이미지를 난수와 생성 모델을 사용해 만든다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Fake_img_tensor</a:t>
            </a:r>
            <a:r>
              <a:rPr lang="en-US" altLang="ko-KR" dirty="0"/>
              <a:t> -&gt; </a:t>
            </a:r>
            <a:r>
              <a:rPr lang="ko-KR" altLang="en-US" dirty="0"/>
              <a:t>나중에 사용하기 위해서 가짜 이미지의 값만 별도로 저장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detach()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 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기존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Tensor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에서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gradient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전파가 안되는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텐서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생성  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/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 단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storage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공유하기에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detach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로 생성한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Tensor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가 변경되면 원본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Tensor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도 똑같이 변합니다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 -&gt; </a:t>
            </a:r>
            <a:r>
              <a:rPr lang="ko-KR" altLang="en-US" dirty="0"/>
              <a:t>가짜 이미징 대한 생성 모델의 평가함수 계산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계산 그래프가 생성 모델과 식별 모델 양쪽에 의존하므로 양쪽 모두 </a:t>
            </a:r>
            <a:r>
              <a:rPr lang="ko-KR" altLang="en-US" dirty="0" err="1"/>
              <a:t>경사하강을</a:t>
            </a:r>
            <a:r>
              <a:rPr lang="ko-KR" altLang="en-US" dirty="0"/>
              <a:t> 끝낸 후에 미분 계산과 파라미터 갱신을 실시함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790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u="sng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정보</a:t>
            </a:r>
            <a:r>
              <a:rPr lang="en-US" altLang="ko-KR" b="1" i="0" u="sng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13233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이미지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5749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2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개 이상의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이미지가있는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1680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명</a:t>
            </a:r>
            <a:endParaRPr lang="en-US" altLang="ko-KR" b="0" i="0" dirty="0">
              <a:solidFill>
                <a:srgbClr val="666666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666666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Labeled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faces in the wild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Deep funneled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Funneled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이 굴뚝이나 깔때기의 뜻도 있지만 아주 미세하게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이동하다라는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 뜻도 존재 </a:t>
            </a:r>
            <a:endParaRPr lang="en-US" altLang="ko-KR" b="0" i="0" dirty="0">
              <a:solidFill>
                <a:srgbClr val="666666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사진이 일직선상에 놓여있기만 한 것이 아니라 미세하게 움직여서 있는 것을 나타냄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211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이미지에 대한 식별모델의 평가함수를 계산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Fake_img</a:t>
            </a:r>
            <a:r>
              <a:rPr lang="en-US" altLang="ko-KR" dirty="0"/>
              <a:t> -&gt; </a:t>
            </a:r>
            <a:r>
              <a:rPr lang="ko-KR" altLang="en-US" dirty="0" err="1"/>
              <a:t>파이토치에는</a:t>
            </a:r>
            <a:r>
              <a:rPr lang="ko-KR" altLang="en-US" dirty="0"/>
              <a:t> 동일 </a:t>
            </a:r>
            <a:r>
              <a:rPr lang="ko-KR" altLang="en-US" dirty="0" err="1"/>
              <a:t>텐서를</a:t>
            </a:r>
            <a:r>
              <a:rPr lang="ko-KR" altLang="en-US" dirty="0"/>
              <a:t> 포함한 계산 그래프에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backward</a:t>
            </a:r>
            <a:r>
              <a:rPr lang="ko-KR" altLang="en-US" dirty="0"/>
              <a:t>를 할 수 없어 저장된 </a:t>
            </a:r>
            <a:r>
              <a:rPr lang="ko-KR" altLang="en-US" dirty="0" err="1"/>
              <a:t>텐서를</a:t>
            </a:r>
            <a:r>
              <a:rPr lang="ko-KR" altLang="en-US" dirty="0"/>
              <a:t> 사용해서 불필요한 계산 생략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Fake_out</a:t>
            </a:r>
            <a:r>
              <a:rPr lang="en-US" altLang="ko-KR" dirty="0"/>
              <a:t> -&gt; </a:t>
            </a:r>
            <a:r>
              <a:rPr lang="ko-KR" altLang="en-US" dirty="0"/>
              <a:t>가짜 이미지에 대한 식별모델의 평가함수 계산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마지막엔 식별모델의 </a:t>
            </a:r>
            <a:r>
              <a:rPr lang="ko-KR" altLang="en-US" dirty="0" err="1"/>
              <a:t>미분게산과</a:t>
            </a:r>
            <a:r>
              <a:rPr lang="ko-KR" altLang="en-US" dirty="0"/>
              <a:t> 파라미터 갱신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29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r>
              <a:rPr lang="ko-KR" altLang="en-US" dirty="0"/>
              <a:t>의 훈련</a:t>
            </a:r>
            <a:endParaRPr lang="en-US" altLang="ko-KR" dirty="0"/>
          </a:p>
          <a:p>
            <a:r>
              <a:rPr lang="en-US" altLang="ko-KR" dirty="0" err="1"/>
              <a:t>Torch.save</a:t>
            </a:r>
            <a:r>
              <a:rPr lang="en-US" altLang="ko-KR" dirty="0"/>
              <a:t> </a:t>
            </a:r>
            <a:r>
              <a:rPr lang="ko-KR" altLang="en-US" dirty="0"/>
              <a:t>는 신경망의 파라미터를 디스크에 저장하기 위한 것 </a:t>
            </a:r>
            <a:r>
              <a:rPr lang="en-US" altLang="ko-KR" dirty="0"/>
              <a:t>-&gt; </a:t>
            </a:r>
            <a:r>
              <a:rPr lang="ko-KR" altLang="en-US" dirty="0"/>
              <a:t>추후 다음 세미나에서 자세하게 설명할 예정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861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번</a:t>
            </a:r>
            <a:endParaRPr lang="en-US" altLang="ko-KR" dirty="0"/>
          </a:p>
          <a:p>
            <a:r>
              <a:rPr lang="en-US" altLang="ko-KR" dirty="0"/>
              <a:t>40</a:t>
            </a:r>
          </a:p>
          <a:p>
            <a:r>
              <a:rPr lang="en-US" altLang="ko-KR" dirty="0"/>
              <a:t>290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52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A~W: train 13071</a:t>
            </a:r>
          </a:p>
          <a:p>
            <a:r>
              <a:rPr lang="en-US" altLang="ko-KR" dirty="0"/>
              <a:t>X~Z : Test  162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902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 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읽은 이미지를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128×128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픽셀과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32×32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픽셀로 리사이즈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 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기타 변환 적용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 32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픽셀의 이미지와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128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픽셀의 이미지 반환</a:t>
            </a:r>
          </a:p>
          <a:p>
            <a:endParaRPr lang="en-US" altLang="ko-KR" dirty="0"/>
          </a:p>
          <a:p>
            <a:r>
              <a:rPr lang="ko-KR" altLang="en-US" dirty="0"/>
              <a:t>데이터셋과 </a:t>
            </a:r>
            <a:r>
              <a:rPr lang="ko-KR" altLang="en-US" dirty="0" err="1"/>
              <a:t>데이터로더</a:t>
            </a:r>
            <a:r>
              <a:rPr lang="ko-KR" altLang="en-US" dirty="0"/>
              <a:t> 준비</a:t>
            </a:r>
            <a:endParaRPr lang="en-US" altLang="ko-KR" dirty="0"/>
          </a:p>
          <a:p>
            <a:r>
              <a:rPr lang="ko-KR" altLang="en-US" dirty="0"/>
              <a:t>사용자 지정 데이터셋을 준비하는 단계 </a:t>
            </a:r>
            <a:r>
              <a:rPr lang="en-US" altLang="ko-KR" dirty="0"/>
              <a:t>-&gt; </a:t>
            </a:r>
            <a:r>
              <a:rPr lang="en-US" altLang="ko-KR" dirty="0" err="1"/>
              <a:t>DownSizedPairImageFolder</a:t>
            </a:r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 err="1"/>
              <a:t>torchvision</a:t>
            </a:r>
            <a:r>
              <a:rPr lang="ko-KR" altLang="en-US" dirty="0"/>
              <a:t>에서 </a:t>
            </a:r>
            <a:r>
              <a:rPr lang="en-US" altLang="ko-KR" dirty="0" err="1"/>
              <a:t>ImageFolder</a:t>
            </a:r>
            <a:r>
              <a:rPr lang="ko-KR" altLang="en-US" dirty="0"/>
              <a:t>와 </a:t>
            </a:r>
            <a:r>
              <a:rPr lang="en-US" altLang="ko-KR" dirty="0" err="1"/>
              <a:t>trainsforms</a:t>
            </a:r>
            <a:r>
              <a:rPr lang="ko-KR" altLang="en-US" dirty="0"/>
              <a:t>를 </a:t>
            </a:r>
            <a:r>
              <a:rPr lang="en-US" altLang="ko-KR" dirty="0"/>
              <a:t>import </a:t>
            </a:r>
            <a:r>
              <a:rPr lang="ko-KR" altLang="en-US" dirty="0"/>
              <a:t>해준다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Imagefolder</a:t>
            </a:r>
            <a:r>
              <a:rPr lang="ko-KR" altLang="en-US" dirty="0"/>
              <a:t>는 계층적인 폴더의 구조를 가지고 있는 데이터셋을 불러올 때 사용 가능</a:t>
            </a:r>
            <a:r>
              <a:rPr lang="en-US" altLang="ko-KR" dirty="0"/>
              <a:t>(dataset -&gt; </a:t>
            </a:r>
            <a:r>
              <a:rPr lang="ko-KR" altLang="en-US" dirty="0"/>
              <a:t>레이블 </a:t>
            </a:r>
            <a:r>
              <a:rPr lang="en-US" altLang="ko-KR" dirty="0"/>
              <a:t>-&gt; 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객체 바로 생성 가능</a:t>
            </a:r>
            <a:endParaRPr lang="en-US" altLang="ko-KR" dirty="0"/>
          </a:p>
          <a:p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 : </a:t>
            </a:r>
            <a:r>
              <a:rPr lang="ko-KR" altLang="en-US" dirty="0"/>
              <a:t>생성자</a:t>
            </a:r>
            <a:endParaRPr lang="en-US" altLang="ko-KR" dirty="0"/>
          </a:p>
          <a:p>
            <a:r>
              <a:rPr lang="en-US" altLang="ko-KR" dirty="0"/>
              <a:t>__</a:t>
            </a:r>
            <a:r>
              <a:rPr lang="en-US" altLang="ko-KR" dirty="0" err="1"/>
              <a:t>getitem</a:t>
            </a:r>
            <a:r>
              <a:rPr lang="en-US" altLang="ko-KR" dirty="0"/>
              <a:t>__ : </a:t>
            </a:r>
            <a:r>
              <a:rPr lang="ko-KR" altLang="en-US" dirty="0"/>
              <a:t>데이터셋에서 호출되는 </a:t>
            </a:r>
            <a:r>
              <a:rPr lang="en-US" altLang="ko-KR" dirty="0"/>
              <a:t>index </a:t>
            </a:r>
            <a:r>
              <a:rPr lang="ko-KR" altLang="en-US" dirty="0"/>
              <a:t>샘플을 찾는데 사용</a:t>
            </a:r>
            <a:r>
              <a:rPr lang="en-US" altLang="ko-KR" dirty="0"/>
              <a:t>, load</a:t>
            </a:r>
            <a:r>
              <a:rPr lang="ko-KR" altLang="en-US" dirty="0"/>
              <a:t> 한 데이터셋을 차례대로 돌려주는 것 </a:t>
            </a:r>
            <a:r>
              <a:rPr lang="en-US" altLang="ko-KR" dirty="0"/>
              <a:t>index</a:t>
            </a:r>
            <a:r>
              <a:rPr lang="ko-KR" altLang="en-US" dirty="0"/>
              <a:t>로 </a:t>
            </a:r>
            <a:r>
              <a:rPr lang="ko-KR" altLang="en-US" dirty="0" err="1"/>
              <a:t>읽어옴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81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훈련용</a:t>
            </a:r>
            <a:r>
              <a:rPr lang="en-US" altLang="ko-KR" dirty="0"/>
              <a:t>, </a:t>
            </a:r>
            <a:r>
              <a:rPr lang="ko-KR" altLang="en-US" dirty="0"/>
              <a:t>검증용 </a:t>
            </a:r>
            <a:r>
              <a:rPr lang="en-US" altLang="ko-KR" dirty="0" err="1"/>
              <a:t>dataloader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-&gt; resize</a:t>
            </a:r>
            <a:r>
              <a:rPr lang="ko-KR" altLang="en-US" dirty="0"/>
              <a:t>등 데이터 가공을 위한 </a:t>
            </a:r>
            <a:r>
              <a:rPr lang="en-US" altLang="ko-KR" dirty="0"/>
              <a:t>CPU </a:t>
            </a:r>
            <a:r>
              <a:rPr lang="ko-KR" altLang="en-US" dirty="0"/>
              <a:t>처리가 많으므로 </a:t>
            </a:r>
            <a:r>
              <a:rPr lang="en-US" altLang="ko-KR" dirty="0" err="1"/>
              <a:t>num_workers</a:t>
            </a:r>
            <a:r>
              <a:rPr lang="ko-KR" altLang="en-US" dirty="0"/>
              <a:t>라는 파라미터를 사용해 인자를 받고있다</a:t>
            </a:r>
            <a:r>
              <a:rPr lang="en-US" altLang="ko-KR" dirty="0"/>
              <a:t>. </a:t>
            </a:r>
            <a:r>
              <a:rPr lang="en-US" altLang="ko-KR" dirty="0" err="1"/>
              <a:t>Num_workers</a:t>
            </a:r>
            <a:r>
              <a:rPr lang="ko-KR" altLang="en-US" dirty="0"/>
              <a:t>를 </a:t>
            </a:r>
            <a:r>
              <a:rPr lang="en-US" altLang="ko-KR" dirty="0"/>
              <a:t>4</a:t>
            </a:r>
            <a:r>
              <a:rPr lang="ko-KR" altLang="en-US" dirty="0"/>
              <a:t>로 받으면 </a:t>
            </a:r>
            <a:r>
              <a:rPr lang="en-US" altLang="ko-KR" dirty="0"/>
              <a:t>CPU</a:t>
            </a:r>
            <a:r>
              <a:rPr lang="ko-KR" altLang="en-US" dirty="0"/>
              <a:t>의 </a:t>
            </a:r>
            <a:r>
              <a:rPr lang="en-US" altLang="ko-KR" dirty="0"/>
              <a:t>4 </a:t>
            </a:r>
            <a:r>
              <a:rPr lang="ko-KR" altLang="en-US" dirty="0"/>
              <a:t>코어를 사용하겠다는 뜻이다</a:t>
            </a:r>
            <a:r>
              <a:rPr lang="en-US" altLang="ko-KR" dirty="0"/>
              <a:t>. </a:t>
            </a:r>
            <a:r>
              <a:rPr lang="ko-KR" altLang="en-US" dirty="0"/>
              <a:t>본인의 </a:t>
            </a:r>
            <a:r>
              <a:rPr lang="ko-KR" altLang="en-US" dirty="0" err="1"/>
              <a:t>환경에따라</a:t>
            </a:r>
            <a:r>
              <a:rPr lang="ko-KR" altLang="en-US" dirty="0"/>
              <a:t> 지정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57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Conv2d(input channel, output channel, kernel size, stride, padding)</a:t>
            </a:r>
          </a:p>
          <a:p>
            <a:r>
              <a:rPr lang="en-US" altLang="ko-KR" dirty="0" err="1"/>
              <a:t>BatchNormalization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기울기 소실 문제 해결법</a:t>
            </a:r>
            <a:r>
              <a:rPr lang="en-US" altLang="ko-KR" dirty="0"/>
              <a:t>, </a:t>
            </a:r>
            <a:r>
              <a:rPr lang="ko-KR" altLang="en-US" dirty="0"/>
              <a:t>학습 과정을 안전하게 할 수 있고 학습 속도의 가속 등 다양한 이점 </a:t>
            </a:r>
            <a:r>
              <a:rPr lang="en-US" altLang="ko-KR" dirty="0"/>
              <a:t>-&gt; </a:t>
            </a:r>
            <a:r>
              <a:rPr lang="ko-KR" altLang="en-US" dirty="0"/>
              <a:t>각 미니 배치마다 </a:t>
            </a:r>
            <a:r>
              <a:rPr lang="en-US" altLang="ko-KR" dirty="0"/>
              <a:t>Normalization(</a:t>
            </a:r>
            <a:r>
              <a:rPr lang="ko-KR" altLang="en-US" dirty="0"/>
              <a:t>정규화</a:t>
            </a:r>
            <a:r>
              <a:rPr lang="en-US" altLang="ko-KR" dirty="0"/>
              <a:t>)</a:t>
            </a:r>
            <a:r>
              <a:rPr lang="ko-KR" altLang="en-US" dirty="0"/>
              <a:t>을 함 </a:t>
            </a:r>
            <a:r>
              <a:rPr lang="en-US" altLang="ko-KR" dirty="0"/>
              <a:t>-&gt; </a:t>
            </a:r>
            <a:r>
              <a:rPr lang="ko-KR" altLang="en-US" dirty="0"/>
              <a:t>변형된 분포를 막음 </a:t>
            </a:r>
            <a:endParaRPr lang="en-US" altLang="ko-KR" dirty="0"/>
          </a:p>
          <a:p>
            <a:r>
              <a:rPr lang="en-US" altLang="ko-KR" dirty="0"/>
              <a:t>BATCH </a:t>
            </a:r>
            <a:r>
              <a:rPr lang="ko-KR" altLang="en-US" dirty="0"/>
              <a:t>인자 </a:t>
            </a:r>
            <a:r>
              <a:rPr lang="ko-KR" altLang="en-US" dirty="0" err="1"/>
              <a:t>채널수</a:t>
            </a:r>
            <a:r>
              <a:rPr lang="ko-KR" altLang="en-US" dirty="0"/>
              <a:t> </a:t>
            </a:r>
            <a:r>
              <a:rPr lang="en-US" altLang="ko-KR" dirty="0"/>
              <a:t>-&gt; WHY? </a:t>
            </a:r>
            <a:r>
              <a:rPr lang="ko-KR" altLang="en-US" dirty="0"/>
              <a:t>표준이 채널별로 계산되기 때문</a:t>
            </a:r>
            <a:r>
              <a:rPr lang="en-US" altLang="ko-KR" dirty="0"/>
              <a:t>..? </a:t>
            </a:r>
            <a:r>
              <a:rPr lang="ko-KR" altLang="en-US" dirty="0"/>
              <a:t>결과적으로 채널당 개별 스케일 및 이동이 발생</a:t>
            </a:r>
            <a:r>
              <a:rPr lang="en-US" altLang="ko-KR" dirty="0"/>
              <a:t>( </a:t>
            </a:r>
            <a:r>
              <a:rPr lang="ko-KR" altLang="en-US" dirty="0" err="1"/>
              <a:t>어파인</a:t>
            </a:r>
            <a:r>
              <a:rPr lang="ko-KR" altLang="en-US" dirty="0"/>
              <a:t> 변환을 말하는 듯</a:t>
            </a:r>
            <a:r>
              <a:rPr lang="en-US" altLang="ko-KR" dirty="0"/>
              <a:t>) </a:t>
            </a:r>
            <a:r>
              <a:rPr lang="ko-KR" altLang="en-US" dirty="0"/>
              <a:t>고정된 크기로 </a:t>
            </a:r>
            <a:r>
              <a:rPr lang="ko-KR" altLang="en-US" b="0" dirty="0" err="1"/>
              <a:t>생성해야하므로</a:t>
            </a:r>
            <a:r>
              <a:rPr lang="ko-KR" altLang="en-US" b="0" dirty="0"/>
              <a:t> </a:t>
            </a:r>
            <a:r>
              <a:rPr lang="ko-KR" altLang="en-US" b="0" dirty="0" err="1"/>
              <a:t>채널수를</a:t>
            </a:r>
            <a:r>
              <a:rPr lang="ko-KR" altLang="en-US" b="0" dirty="0"/>
              <a:t> </a:t>
            </a:r>
            <a:r>
              <a:rPr lang="ko-KR" altLang="en-US" b="0" dirty="0" err="1"/>
              <a:t>지정해야함</a:t>
            </a:r>
            <a:r>
              <a:rPr lang="en-US" altLang="ko-KR" b="0" dirty="0"/>
              <a:t>- &gt; </a:t>
            </a:r>
            <a:r>
              <a:rPr lang="ko-KR" altLang="en-US" b="0" dirty="0" err="1"/>
              <a:t>어파인</a:t>
            </a:r>
            <a:r>
              <a:rPr lang="ko-KR" altLang="en-US" b="0" dirty="0"/>
              <a:t> 변환을 </a:t>
            </a:r>
            <a:r>
              <a:rPr lang="en-US" altLang="ko-KR" b="0" dirty="0"/>
              <a:t>False</a:t>
            </a:r>
            <a:r>
              <a:rPr lang="ko-KR" altLang="en-US" b="0" dirty="0"/>
              <a:t>로 지정하면 </a:t>
            </a:r>
            <a:r>
              <a:rPr lang="ko-KR" altLang="en-US" b="0" dirty="0" err="1"/>
              <a:t>채널수는</a:t>
            </a:r>
            <a:r>
              <a:rPr lang="ko-KR" altLang="en-US" b="0" dirty="0"/>
              <a:t> </a:t>
            </a:r>
            <a:r>
              <a:rPr lang="ko-KR" altLang="en-US" b="0" dirty="0" err="1"/>
              <a:t>필요없지만</a:t>
            </a:r>
            <a:r>
              <a:rPr lang="ko-KR" altLang="en-US" b="0" dirty="0"/>
              <a:t> 일관된 인터페이스를 유지하려면 필요함</a:t>
            </a:r>
            <a:endParaRPr lang="en-US" altLang="ko-KR" b="0" dirty="0"/>
          </a:p>
          <a:p>
            <a:r>
              <a:rPr lang="en-US" altLang="ko-KR" dirty="0"/>
              <a:t>ConvTranspose2d(input channel, output channel, kernel size, stride, padding ) -&gt; </a:t>
            </a:r>
            <a:r>
              <a:rPr lang="ko-KR" altLang="en-US" dirty="0" err="1"/>
              <a:t>디콘볼루션하는</a:t>
            </a:r>
            <a:r>
              <a:rPr lang="ko-KR" altLang="en-US" dirty="0"/>
              <a:t> 것</a:t>
            </a:r>
            <a:r>
              <a:rPr lang="en-US" altLang="ko-KR" dirty="0"/>
              <a:t>(</a:t>
            </a:r>
            <a:r>
              <a:rPr lang="ko-KR" altLang="en-US" dirty="0"/>
              <a:t>가로세로가 바뀜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크기가 커짐</a:t>
            </a:r>
            <a:r>
              <a:rPr lang="en-US" altLang="ko-KR" dirty="0"/>
              <a:t>? -&gt; </a:t>
            </a:r>
            <a:r>
              <a:rPr lang="ko-KR" altLang="en-US" dirty="0"/>
              <a:t>각 픽셀 주위 </a:t>
            </a:r>
            <a:r>
              <a:rPr lang="en-US" altLang="ko-KR" dirty="0"/>
              <a:t>zero-padding</a:t>
            </a:r>
            <a:r>
              <a:rPr lang="ko-KR" altLang="en-US" dirty="0"/>
              <a:t>추가 후 </a:t>
            </a:r>
            <a:r>
              <a:rPr lang="en-US" altLang="ko-KR" dirty="0"/>
              <a:t>convolution</a:t>
            </a:r>
            <a:r>
              <a:rPr lang="ko-KR" altLang="en-US" dirty="0"/>
              <a:t>연산 수행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240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 Dropout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 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BatchNorm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 무효화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 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평가 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헬퍼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함수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 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미니 배치 단위로 예측 결과 등을 하나로 모은다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 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예측 정확도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(MSE) 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이미지나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음성등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신호를 복원하는 처리에서는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MSE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아닌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PSNR(peak signal-to-noise ratio,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최대신호 대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잡음비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신호가 가질 수 있는 최대 전력에 대한 잡음의 전력을 나타낸 것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영상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or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동영상 손실 압축에서 화질 손실 정보를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평가할때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사용하므로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PSNR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식을 정의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max_v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해당영상의 최댓값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이미지를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0~1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실수로 표현하므로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max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대입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Eval_net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 평가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헬퍼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함수임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처음에 드롭아웃이나 배치노멀라이제이션을 무효화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후에 평가 함을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net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에게 알리고 예측치와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값 리스트를 생성 그리고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데이터로더만큼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 반복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는 계산을 실행할 디바이스로 전송하는 것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with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torch.no_grad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기록 추적을 방지하기 위해 사용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초기화를 매번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-&gt;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일시적으로 모든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require_grad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플래그를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false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설정하는 것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그리고 미니 배치 단위의 예측 결과를 하나로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묶어줌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(cat)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후에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mse_loss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score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계산 </a:t>
            </a:r>
          </a:p>
          <a:p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510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훈련하는 함수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466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Tqdm</a:t>
            </a:r>
            <a:r>
              <a:rPr lang="ko-KR" altLang="en-US" dirty="0"/>
              <a:t>을 사용해 </a:t>
            </a:r>
            <a:r>
              <a:rPr lang="ko-KR" altLang="en-US" dirty="0" err="1"/>
              <a:t>진행바</a:t>
            </a:r>
            <a:r>
              <a:rPr lang="ko-KR" altLang="en-US" dirty="0"/>
              <a:t> 표시하는 것 </a:t>
            </a:r>
            <a:endParaRPr lang="en-US" altLang="ko-KR" dirty="0"/>
          </a:p>
          <a:p>
            <a:r>
              <a:rPr lang="en-US" altLang="ko-KR" dirty="0"/>
              <a:t>Backward</a:t>
            </a:r>
            <a:r>
              <a:rPr lang="ko-KR" altLang="en-US" dirty="0"/>
              <a:t>를 통해 </a:t>
            </a:r>
            <a:r>
              <a:rPr lang="ko-KR" altLang="en-US" dirty="0" err="1"/>
              <a:t>자동미분</a:t>
            </a:r>
            <a:r>
              <a:rPr lang="ko-KR" altLang="en-US" dirty="0"/>
              <a:t> 진행</a:t>
            </a:r>
            <a:endParaRPr lang="en-US" altLang="ko-KR" dirty="0"/>
          </a:p>
          <a:p>
            <a:r>
              <a:rPr lang="en-US" altLang="ko-KR" dirty="0" err="1"/>
              <a:t>Zero_grad</a:t>
            </a:r>
            <a:r>
              <a:rPr lang="ko-KR" altLang="en-US" dirty="0"/>
              <a:t>를 통해 전 회 </a:t>
            </a:r>
            <a:r>
              <a:rPr lang="en-US" altLang="ko-KR" dirty="0"/>
              <a:t>backward</a:t>
            </a:r>
            <a:r>
              <a:rPr lang="ko-KR" altLang="en-US" dirty="0"/>
              <a:t>를 통해 계산된 </a:t>
            </a:r>
            <a:r>
              <a:rPr lang="ko-KR" altLang="en-US" dirty="0" err="1"/>
              <a:t>경사값</a:t>
            </a:r>
            <a:r>
              <a:rPr lang="ko-KR" altLang="en-US" dirty="0"/>
              <a:t> 초기화</a:t>
            </a:r>
            <a:r>
              <a:rPr lang="en-US" altLang="ko-KR" dirty="0"/>
              <a:t>(0</a:t>
            </a:r>
            <a:r>
              <a:rPr lang="ko-KR" altLang="en-US" dirty="0"/>
              <a:t>으로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Step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매개변수 업데이트 즉 </a:t>
            </a:r>
            <a:r>
              <a:rPr lang="ko-KR" altLang="en-US" dirty="0" err="1"/>
              <a:t>그라디언트를</a:t>
            </a:r>
            <a:r>
              <a:rPr lang="ko-KR" altLang="en-US" dirty="0"/>
              <a:t> 갱신하는 메서드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76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932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1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26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  <p:sldLayoutId id="2147483680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1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928" y="2918646"/>
            <a:ext cx="5220072" cy="1080120"/>
          </a:xfrm>
        </p:spPr>
        <p:txBody>
          <a:bodyPr/>
          <a:lstStyle/>
          <a:p>
            <a:pPr lvl="0"/>
            <a:r>
              <a:rPr lang="en-US" altLang="ko-KR" sz="3200" dirty="0" err="1"/>
              <a:t>PyTorch</a:t>
            </a:r>
            <a:r>
              <a:rPr lang="en-US" altLang="ko-KR" sz="3200" dirty="0"/>
              <a:t> </a:t>
            </a:r>
            <a:r>
              <a:rPr lang="en-US" altLang="ko-KR" sz="3200" dirty="0" err="1"/>
              <a:t>Firststep</a:t>
            </a:r>
            <a:endParaRPr lang="en-US" altLang="ko-KR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AF6C3F-EDA5-459E-B232-1FD5011CE311}"/>
              </a:ext>
            </a:extLst>
          </p:cNvPr>
          <p:cNvSpPr txBox="1"/>
          <p:nvPr/>
        </p:nvSpPr>
        <p:spPr>
          <a:xfrm>
            <a:off x="413792" y="1635646"/>
            <a:ext cx="831641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for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(xx,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yy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 in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tqdm.tqdm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(enumerate(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                         total=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xx = xx.to(device)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yy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yy.to(device)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y_pred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net(xx)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loss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loss_fn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y_pred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yy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optimizer.zero_grad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loss.backward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optimizer.step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running_loss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+=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loss.item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train_losses.append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running_loss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/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val_acc.append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eval_net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(net,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test_loader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device))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print(epoch,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train_losses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[-1],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psnr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train_losses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[-1]),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psnr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val_acc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[-1]), flush=True)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3D5D428-8CA8-4B74-AD11-AC4D2E0567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Image Resolution Enhancement Using CNN </a:t>
            </a:r>
            <a:r>
              <a:rPr lang="en-US" altLang="ko-KR" sz="2300" b="1" dirty="0">
                <a:ea typeface="맑은 고딕" panose="020B0503020000020004" pitchFamily="50" charset="-127"/>
              </a:rPr>
              <a:t>Regression</a:t>
            </a:r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 Model</a:t>
            </a:r>
            <a:endParaRPr lang="ko-KR" altLang="en-US" sz="23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50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146BED-8555-4622-BE3F-D8A16A4D4E3B}"/>
              </a:ext>
            </a:extLst>
          </p:cNvPr>
          <p:cNvSpPr txBox="1"/>
          <p:nvPr/>
        </p:nvSpPr>
        <p:spPr>
          <a:xfrm>
            <a:off x="683568" y="2550204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net.to("cuda:0")</a:t>
            </a:r>
          </a:p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train_net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(net,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test_loader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device="cuda:0")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E7103B-30A7-4DC6-8E44-51E72A169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347614"/>
            <a:ext cx="4182488" cy="3051509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D22B3E9-AE43-4D93-8A0D-8745504BB5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Image Resolution Enhancement Using CNN </a:t>
            </a:r>
            <a:r>
              <a:rPr lang="en-US" altLang="ko-KR" sz="2300" b="1" dirty="0">
                <a:ea typeface="맑은 고딕" panose="020B0503020000020004" pitchFamily="50" charset="-127"/>
              </a:rPr>
              <a:t>Regression</a:t>
            </a:r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 Model</a:t>
            </a:r>
            <a:endParaRPr lang="ko-KR" altLang="en-US" sz="23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81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F8C6DE-7C55-45BA-8C05-1F93A603C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131590"/>
            <a:ext cx="4665383" cy="3495513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7CFD8B3-A45B-4403-9DA9-B09E31CB93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Image Resolution Enhancement Using CNN </a:t>
            </a:r>
            <a:r>
              <a:rPr lang="en-US" altLang="ko-KR" sz="2300" b="1" dirty="0">
                <a:ea typeface="맑은 고딕" panose="020B0503020000020004" pitchFamily="50" charset="-127"/>
              </a:rPr>
              <a:t>Regression</a:t>
            </a:r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 Model</a:t>
            </a:r>
            <a:endParaRPr lang="ko-KR" altLang="en-US" sz="23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85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3FC9B5D8-B00B-4B6F-9C88-6A1B3689B2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35646"/>
            <a:ext cx="1584176" cy="15841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659DE4-A9ED-42B7-B10F-D8D1180B82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710502"/>
            <a:ext cx="1509320" cy="1509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B44007-22AB-4663-93FF-E5B7BA3749D0}"/>
              </a:ext>
            </a:extLst>
          </p:cNvPr>
          <p:cNvSpPr txBox="1"/>
          <p:nvPr/>
        </p:nvSpPr>
        <p:spPr>
          <a:xfrm>
            <a:off x="5220072" y="333536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 모델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(Generator)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8A72A-AA4A-4880-B4E7-8B3CBA6F474E}"/>
              </a:ext>
            </a:extLst>
          </p:cNvPr>
          <p:cNvSpPr txBox="1"/>
          <p:nvPr/>
        </p:nvSpPr>
        <p:spPr>
          <a:xfrm>
            <a:off x="2015716" y="3335367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식별 모델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(Discriminator)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403D58A-1118-48A0-BBBD-811C4683BBD5}"/>
              </a:ext>
            </a:extLst>
          </p:cNvPr>
          <p:cNvSpPr/>
          <p:nvPr/>
        </p:nvSpPr>
        <p:spPr>
          <a:xfrm>
            <a:off x="3923928" y="2139702"/>
            <a:ext cx="861248" cy="864096"/>
          </a:xfrm>
          <a:prstGeom prst="ellipse">
            <a:avLst/>
          </a:prstGeom>
          <a:noFill/>
          <a:ln>
            <a:gradFill>
              <a:gsLst>
                <a:gs pos="0">
                  <a:srgbClr val="F9B4A1"/>
                </a:gs>
                <a:gs pos="28000">
                  <a:srgbClr val="F8B2A3"/>
                </a:gs>
                <a:gs pos="62000">
                  <a:srgbClr val="F5DDCB"/>
                </a:gs>
                <a:gs pos="100000">
                  <a:srgbClr val="F7D59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39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76ADE-B8FE-42B1-BA8F-56FE5F236302}"/>
              </a:ext>
            </a:extLst>
          </p:cNvPr>
          <p:cNvSpPr txBox="1"/>
          <p:nvPr/>
        </p:nvSpPr>
        <p:spPr>
          <a:xfrm>
            <a:off x="395536" y="1707654"/>
            <a:ext cx="8352928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잠재적 특이 벡터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난수로 생성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Generator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fake data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fake data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(Discriminator)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real data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(Discriminator)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식별한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fake data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진짜 데이터로 간주하고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Cross Entropy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 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Generator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 갱신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식별한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real data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진짜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데이터고 식별한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fake data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가짜 데이터로 간주하고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Cross Entropy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 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Discriminator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 갱신</a:t>
            </a:r>
          </a:p>
        </p:txBody>
      </p:sp>
    </p:spTree>
    <p:extLst>
      <p:ext uri="{BB962C8B-B14F-4D97-AF65-F5344CB8AC3E}">
        <p14:creationId xmlns:p14="http://schemas.microsoft.com/office/powerpoint/2010/main" val="151597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A63B3DF-5F22-4746-9032-99740B96DF4F}"/>
              </a:ext>
            </a:extLst>
          </p:cNvPr>
          <p:cNvSpPr/>
          <p:nvPr/>
        </p:nvSpPr>
        <p:spPr>
          <a:xfrm>
            <a:off x="3491880" y="1351218"/>
            <a:ext cx="2160240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F0263-3E9B-4DD1-A3D7-52D93EF2AF71}"/>
              </a:ext>
            </a:extLst>
          </p:cNvPr>
          <p:cNvSpPr txBox="1"/>
          <p:nvPr/>
        </p:nvSpPr>
        <p:spPr>
          <a:xfrm>
            <a:off x="2627856" y="1012664"/>
            <a:ext cx="388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Oxford 102 Dataset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B990E3-52C6-4F89-82BF-2B3281402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363" y="1561554"/>
            <a:ext cx="3243274" cy="2880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DEFC81-9ED3-4640-B64A-5C81119C3D55}"/>
              </a:ext>
            </a:extLst>
          </p:cNvPr>
          <p:cNvSpPr txBox="1"/>
          <p:nvPr/>
        </p:nvSpPr>
        <p:spPr>
          <a:xfrm>
            <a:off x="2123728" y="450667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102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종류의 꽃 카테고리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장의 이미지</a:t>
            </a:r>
          </a:p>
        </p:txBody>
      </p:sp>
    </p:spTree>
    <p:extLst>
      <p:ext uri="{BB962C8B-B14F-4D97-AF65-F5344CB8AC3E}">
        <p14:creationId xmlns:p14="http://schemas.microsoft.com/office/powerpoint/2010/main" val="1334140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621F-4F46-4AA0-82CB-70A81EE30844}"/>
              </a:ext>
            </a:extLst>
          </p:cNvPr>
          <p:cNvSpPr txBox="1"/>
          <p:nvPr/>
        </p:nvSpPr>
        <p:spPr>
          <a:xfrm>
            <a:off x="413792" y="1995686"/>
            <a:ext cx="8316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img_data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ImageFolder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("/content/oxford-102/", transform=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transforms.Compose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([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transforms.Resize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(80),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transforms.CenterCrop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(64),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transforms.ToTensor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]))</a:t>
            </a:r>
          </a:p>
          <a:p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64</a:t>
            </a:r>
          </a:p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img_loader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img_data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 shuffle=True)</a:t>
            </a:r>
          </a:p>
        </p:txBody>
      </p:sp>
    </p:spTree>
    <p:extLst>
      <p:ext uri="{BB962C8B-B14F-4D97-AF65-F5344CB8AC3E}">
        <p14:creationId xmlns:p14="http://schemas.microsoft.com/office/powerpoint/2010/main" val="641920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621F-4F46-4AA0-82CB-70A81EE30844}"/>
              </a:ext>
            </a:extLst>
          </p:cNvPr>
          <p:cNvSpPr txBox="1"/>
          <p:nvPr/>
        </p:nvSpPr>
        <p:spPr>
          <a:xfrm>
            <a:off x="179512" y="919430"/>
            <a:ext cx="5040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nz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100</a:t>
            </a:r>
          </a:p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32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class GNet(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nn.Module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def __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__(self):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super().__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__()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self.main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nn.Sequential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nn.ConvTranspose2d(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nz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8,  4, 1, 0,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nn.BatchNorm2d(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8),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nn.ConvTranspose2d(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8,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4, 4, 2, 1,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nn.BatchNorm2d(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4),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nn.ConvTranspose2d(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4,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2, 4, 2, 1,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nn.BatchNorm2d(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2),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nn.ConvTranspose2d(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2,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4, 2, 1,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nn.BatchNorm2d(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nn.ConvTranspose2d(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ngf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3, 4, 2, 1,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nn.Tanh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def forward(self, x):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out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self.main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(x)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return out</a:t>
            </a: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362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621F-4F46-4AA0-82CB-70A81EE30844}"/>
              </a:ext>
            </a:extLst>
          </p:cNvPr>
          <p:cNvSpPr txBox="1"/>
          <p:nvPr/>
        </p:nvSpPr>
        <p:spPr>
          <a:xfrm>
            <a:off x="395536" y="896839"/>
            <a:ext cx="5040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32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class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DNet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nn.Module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def __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__(self):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super().__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__()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self.main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nn.Sequential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nn.Conv2d(3,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4, 2, 1,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nn.LeakyReLU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(0.2, 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2, 4, 2, 1,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nn.BatchNorm2d(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2),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nn.LeakyReLU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(0.2, 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2,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4, 4, 2, 1,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nn.BatchNorm2d(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4),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nn.LeakyReLU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(0.2, 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4,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8, 4, 2, 1,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nn.BatchNorm2d(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8),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nn.LeakyReLU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(0.2, 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inplace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=True),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nn.Conv2d(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ndf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* 8, 1, 4, 1, 0, bias=False),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def forward(self, x):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out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self.main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(x)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return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out.squeeze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32010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621F-4F46-4AA0-82CB-70A81EE30844}"/>
              </a:ext>
            </a:extLst>
          </p:cNvPr>
          <p:cNvSpPr txBox="1"/>
          <p:nvPr/>
        </p:nvSpPr>
        <p:spPr>
          <a:xfrm>
            <a:off x="431540" y="1635646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DNet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().to("cuda:0")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 = GNet().to("cuda:0")</a:t>
            </a:r>
          </a:p>
          <a:p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opt_d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optim.Adam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d.parameters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=0.0002, betas=(0.5, 0.999))</a:t>
            </a:r>
          </a:p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opt_g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optim.Adam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g.parameters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=0.0002, betas=(0.5, 0.999))</a:t>
            </a:r>
          </a:p>
          <a:p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ones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torch.ones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).to("cuda:0")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zeros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torch.zeros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).to("cuda:0")</a:t>
            </a:r>
          </a:p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nn.BCEWithLogitsLoss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fixed_z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torch.randn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nz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1, 1).to("cuda:0")</a:t>
            </a:r>
          </a:p>
        </p:txBody>
      </p:sp>
    </p:spTree>
    <p:extLst>
      <p:ext uri="{BB962C8B-B14F-4D97-AF65-F5344CB8AC3E}">
        <p14:creationId xmlns:p14="http://schemas.microsoft.com/office/powerpoint/2010/main" val="89519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13800" y="2334962"/>
            <a:ext cx="4930200" cy="473576"/>
          </a:xfrm>
        </p:spPr>
        <p:txBody>
          <a:bodyPr/>
          <a:lstStyle/>
          <a:p>
            <a:r>
              <a:rPr lang="en-US" altLang="ko-KR" dirty="0"/>
              <a:t>Image Processing and CNN</a:t>
            </a:r>
            <a:endParaRPr lang="ko-KR" altLang="en-US" dirty="0"/>
          </a:p>
        </p:txBody>
      </p:sp>
      <p:pic>
        <p:nvPicPr>
          <p:cNvPr id="6" name="그래픽 5" descr="모니터">
            <a:extLst>
              <a:ext uri="{FF2B5EF4-FFF2-40B4-BE49-F238E27FC236}">
                <a16:creationId xmlns:a16="http://schemas.microsoft.com/office/drawing/2014/main" id="{8ABDDA5A-7AB8-4A5B-B327-14EA0703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7704" y="2139702"/>
            <a:ext cx="1008112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621F-4F46-4AA0-82CB-70A81EE30844}"/>
              </a:ext>
            </a:extLst>
          </p:cNvPr>
          <p:cNvSpPr txBox="1"/>
          <p:nvPr/>
        </p:nvSpPr>
        <p:spPr>
          <a:xfrm>
            <a:off x="431540" y="730572"/>
            <a:ext cx="82809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from statistics import mean</a:t>
            </a:r>
          </a:p>
          <a:p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def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train_dcgan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(g, d,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opt_g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opt_d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loader):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log_loss_g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[]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log_loss_d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[]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for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real_img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_ in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tqdm.tqdm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(loader):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batch_len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real_img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real_img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real_img.to("cuda:0")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z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torch.randn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batch_len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nz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1, 1).to("cuda:0")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fake_img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g(z)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fake_img_tensor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fake_img.detach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out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fake_img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loss_g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loss_f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(out, ones[: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batch_len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log_loss_g.append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loss_g.item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())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d.zero_grad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g.zero_grad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loss_g.backward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opt_g.step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05528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621F-4F46-4AA0-82CB-70A81EE30844}"/>
              </a:ext>
            </a:extLst>
          </p:cNvPr>
          <p:cNvSpPr txBox="1"/>
          <p:nvPr/>
        </p:nvSpPr>
        <p:spPr>
          <a:xfrm>
            <a:off x="431540" y="1419622"/>
            <a:ext cx="8280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real_out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real_img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loss_d_real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real_out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ones[: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batch_len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fake_img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fake_img_tensor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fake_out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d(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fake_img_tensor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loss_d_fake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loss_f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fake_out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zeros[: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batch_len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loss_d_real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+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loss_d_fake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log_loss_d.append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loss_d.item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d.zero_grad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g.zero_grad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loss_d.backward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opt_d.step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                                 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return mean(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log_loss_g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 mean(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log_loss_d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2852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621F-4F46-4AA0-82CB-70A81EE30844}"/>
              </a:ext>
            </a:extLst>
          </p:cNvPr>
          <p:cNvSpPr txBox="1"/>
          <p:nvPr/>
        </p:nvSpPr>
        <p:spPr>
          <a:xfrm>
            <a:off x="611560" y="1439947"/>
            <a:ext cx="8280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for epoch in range(300):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train_dcgan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(g, d,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opt_g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opt_d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img_loader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if epoch % 10 == 0: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# 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 저장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torch.save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g.state_dict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"/content/g_{:03d}.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".format(epoch),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pickle_protocol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=4)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torch.save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d.state_dict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"/content/d_{:03d}.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".format(epoch),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pickle_protocol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=4)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# 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모니터링용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로부터 생성한 이미지 저장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generated_img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g(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fixed_z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save_image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generated_img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       "/content/{:03d}.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jpg".format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(epoch))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730727-9F7C-4F5C-A9A7-EBEE31049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347614"/>
            <a:ext cx="3056970" cy="323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62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effectLst/>
                <a:ea typeface="맑은 고딕" panose="020B0503020000020004" pitchFamily="50" charset="-127"/>
              </a:rPr>
              <a:t>Image Generation with DCGAN</a:t>
            </a:r>
            <a:endParaRPr lang="ko-KR" altLang="en-US" sz="2400" b="1" dirty="0"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A71128-AB09-4588-A09A-396D2F416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707654"/>
            <a:ext cx="2299257" cy="2285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1EAA69-1E77-49AF-A54A-7099C0E81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432" y="1707654"/>
            <a:ext cx="2299278" cy="22854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0C7CB3-C09E-4723-B5FC-B6C12A5ED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350" y="1707654"/>
            <a:ext cx="2299257" cy="23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23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2283718"/>
            <a:ext cx="2736303" cy="576063"/>
          </a:xfrm>
        </p:spPr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Image Resolution Enhancement Using CNN </a:t>
            </a:r>
            <a:r>
              <a:rPr lang="en-US" altLang="ko-KR" sz="2300" b="1" dirty="0">
                <a:ea typeface="맑은 고딕" panose="020B0503020000020004" pitchFamily="50" charset="-127"/>
              </a:rPr>
              <a:t>Regression</a:t>
            </a:r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 Model</a:t>
            </a:r>
            <a:endParaRPr lang="ko-KR" altLang="en-US" sz="2300" b="1" dirty="0">
              <a:ea typeface="맑은 고딕" panose="020B0503020000020004" pitchFamily="50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212438-911C-431C-A610-61613259D913}"/>
              </a:ext>
            </a:extLst>
          </p:cNvPr>
          <p:cNvSpPr/>
          <p:nvPr/>
        </p:nvSpPr>
        <p:spPr>
          <a:xfrm>
            <a:off x="2843808" y="1844756"/>
            <a:ext cx="3456384" cy="65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3AAD6-9741-4710-996D-3A5A96E712D1}"/>
              </a:ext>
            </a:extLst>
          </p:cNvPr>
          <p:cNvSpPr txBox="1"/>
          <p:nvPr/>
        </p:nvSpPr>
        <p:spPr>
          <a:xfrm>
            <a:off x="2627856" y="1491630"/>
            <a:ext cx="388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LFW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deep funneled images Dataset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8E1ED2-3DD2-43D3-882D-6BD606685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40" y="2211710"/>
            <a:ext cx="5652120" cy="165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4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212438-911C-431C-A610-61613259D913}"/>
              </a:ext>
            </a:extLst>
          </p:cNvPr>
          <p:cNvSpPr/>
          <p:nvPr/>
        </p:nvSpPr>
        <p:spPr>
          <a:xfrm>
            <a:off x="2843808" y="1844756"/>
            <a:ext cx="3456384" cy="65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3AAD6-9741-4710-996D-3A5A96E712D1}"/>
              </a:ext>
            </a:extLst>
          </p:cNvPr>
          <p:cNvSpPr txBox="1"/>
          <p:nvPr/>
        </p:nvSpPr>
        <p:spPr>
          <a:xfrm>
            <a:off x="2627856" y="1491630"/>
            <a:ext cx="388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LFW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deep funneled images Dataset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68FBCB-D618-45B7-83C7-4BF9BB073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355726"/>
            <a:ext cx="2081498" cy="20943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2BA7B6-DFD2-49E5-BA05-EC3638E5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2715766"/>
            <a:ext cx="2081498" cy="1214207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DC9EFC7-64A3-44EB-851A-871FCF6A66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Image Resolution Enhancement Using CNN </a:t>
            </a:r>
            <a:r>
              <a:rPr lang="en-US" altLang="ko-KR" sz="2300" b="1" dirty="0">
                <a:ea typeface="맑은 고딕" panose="020B0503020000020004" pitchFamily="50" charset="-127"/>
              </a:rPr>
              <a:t>Regression</a:t>
            </a:r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 Model</a:t>
            </a:r>
            <a:endParaRPr lang="ko-KR" altLang="en-US" sz="23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227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AF6C3F-EDA5-459E-B232-1FD5011CE311}"/>
              </a:ext>
            </a:extLst>
          </p:cNvPr>
          <p:cNvSpPr txBox="1"/>
          <p:nvPr/>
        </p:nvSpPr>
        <p:spPr>
          <a:xfrm>
            <a:off x="467544" y="905688"/>
            <a:ext cx="83164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from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torchvision.datasets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import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ImageFolder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from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torchvision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import transforms</a:t>
            </a:r>
          </a:p>
          <a:p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class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DownSizedPairImageFolder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ImageFolder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def __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__(self, root, transform=None,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large_size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=128,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small_size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=32, **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kwds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super().__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__(root, transform=transform, **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kwds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self.large_resizer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transforms.Resize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large_size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self.small_resizer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transforms.Resize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small_size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def __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getitem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__(self, index):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path, _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self.imgs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[index]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(path)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large_img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self.large_resizer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small_img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self.small_resizer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if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self.transform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is not None: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large_img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self.transform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large_img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small_img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self.transform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small_img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return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small_img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large_img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C5FCE5E-2364-4793-AAEE-7B428220C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Image Resolution Enhancement Using CNN </a:t>
            </a:r>
            <a:r>
              <a:rPr lang="en-US" altLang="ko-KR" sz="2300" b="1" dirty="0">
                <a:ea typeface="맑은 고딕" panose="020B0503020000020004" pitchFamily="50" charset="-127"/>
              </a:rPr>
              <a:t>Regression</a:t>
            </a:r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 Model</a:t>
            </a:r>
            <a:endParaRPr lang="ko-KR" altLang="en-US" sz="23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04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AF6C3F-EDA5-459E-B232-1FD5011CE311}"/>
              </a:ext>
            </a:extLst>
          </p:cNvPr>
          <p:cNvSpPr txBox="1"/>
          <p:nvPr/>
        </p:nvSpPr>
        <p:spPr>
          <a:xfrm>
            <a:off x="467544" y="2211710"/>
            <a:ext cx="8316416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train_data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DownSizedPairImageFolder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 "/content/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lfw-deepfunneled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/train", transform=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transforms.ToTensor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test_data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DownSizedPairImageFolder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("/content/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lfw-deepfunneled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/test", transform=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transforms.ToTensor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32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train_data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 shuffle=True,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num_workers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=4)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test_loader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test_data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batch_size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shuffle=False,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num_workers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=4)</a:t>
            </a:r>
          </a:p>
          <a:p>
            <a:pPr>
              <a:lnSpc>
                <a:spcPct val="150000"/>
              </a:lnSpc>
            </a:pP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D86B1A0-2FE3-471A-8E22-3FD6E5C50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Image Resolution Enhancement Using CNN </a:t>
            </a:r>
            <a:r>
              <a:rPr lang="en-US" altLang="ko-KR" sz="2300" b="1" dirty="0">
                <a:ea typeface="맑은 고딕" panose="020B0503020000020004" pitchFamily="50" charset="-127"/>
              </a:rPr>
              <a:t>Regression</a:t>
            </a:r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 Model</a:t>
            </a:r>
            <a:endParaRPr lang="ko-KR" altLang="en-US" sz="23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71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AF6C3F-EDA5-459E-B232-1FD5011CE311}"/>
              </a:ext>
            </a:extLst>
          </p:cNvPr>
          <p:cNvSpPr txBox="1"/>
          <p:nvPr/>
        </p:nvSpPr>
        <p:spPr>
          <a:xfrm>
            <a:off x="413792" y="1090354"/>
            <a:ext cx="83164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net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nn.Sequential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nn.Conv2d(3, 256, 4,  stride=2, padding=1),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nn.BatchNorm2d(256),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nn.Conv2d(256, 512, 4,  stride=2, padding=1),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nn.BatchNorm2d(512),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nn.ConvTranspose2d(512, 256, 4,  stride=2, padding=1),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nn.BatchNorm2d(256),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nn.ConvTranspose2d(256, 128, 4,  stride=2, padding=1),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nn.BatchNorm2d(128),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nn.ConvTranspose2d(128, 64, 4, stride=2, padding=1),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nn.ReLU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nn.BatchNorm2d(64),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nn.ConvTranspose2d(64, 3, 4,  stride=2, padding=1)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A379EA6-D7F2-4BD8-942D-12E7B6EDA6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Image Resolution Enhancement Using CNN </a:t>
            </a:r>
            <a:r>
              <a:rPr lang="en-US" altLang="ko-KR" sz="2300" b="1" dirty="0">
                <a:ea typeface="맑은 고딕" panose="020B0503020000020004" pitchFamily="50" charset="-127"/>
              </a:rPr>
              <a:t>Regression</a:t>
            </a:r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 Model</a:t>
            </a:r>
            <a:endParaRPr lang="ko-KR" altLang="en-US" sz="23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67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AF6C3F-EDA5-459E-B232-1FD5011CE311}"/>
              </a:ext>
            </a:extLst>
          </p:cNvPr>
          <p:cNvSpPr txBox="1"/>
          <p:nvPr/>
        </p:nvSpPr>
        <p:spPr>
          <a:xfrm>
            <a:off x="413792" y="1059582"/>
            <a:ext cx="83164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import math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def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psnr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mse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max_v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=1.0):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return 10 * math.log10(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max_v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**2 /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mse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def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eval_net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(net,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data_loader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device="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"):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net.eval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[]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ypreds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[]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for x, y in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data_loader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x = x.to(device)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y = y.to(device)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with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torch.no_grad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y_pred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net(x)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ys.append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(y)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ypreds.append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y_pred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torch.cat(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ypreds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torch.cat(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ypreds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score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nn.functional.mse_loss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ypreds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).item()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return score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C3B595F-96B2-4F05-A760-C6854F52C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Image Resolution Enhancement Using CNN </a:t>
            </a:r>
            <a:r>
              <a:rPr lang="en-US" altLang="ko-KR" sz="2300" b="1" dirty="0">
                <a:ea typeface="맑은 고딕" panose="020B0503020000020004" pitchFamily="50" charset="-127"/>
              </a:rPr>
              <a:t>Regression</a:t>
            </a:r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 Model</a:t>
            </a:r>
            <a:endParaRPr lang="ko-KR" altLang="en-US" sz="23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827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AF6C3F-EDA5-459E-B232-1FD5011CE311}"/>
              </a:ext>
            </a:extLst>
          </p:cNvPr>
          <p:cNvSpPr txBox="1"/>
          <p:nvPr/>
        </p:nvSpPr>
        <p:spPr>
          <a:xfrm>
            <a:off x="413792" y="1851670"/>
            <a:ext cx="83164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def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train_net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(net,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test_loader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optimizer_cls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optim.Adam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loss_fn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nn.MSELoss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 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n_iter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=10, device="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train_losses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[]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train_acc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[]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val_acc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[]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optimizer =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optimizer_cls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net.parameters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for epoch in range(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n_iter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):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running_loss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= 0.0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net.train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score = 0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BA27A97-84EC-46CB-8E22-1E5D2AB438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Image Resolution Enhancement Using CNN </a:t>
            </a:r>
            <a:r>
              <a:rPr lang="en-US" altLang="ko-KR" sz="2300" b="1" dirty="0">
                <a:ea typeface="맑은 고딕" panose="020B0503020000020004" pitchFamily="50" charset="-127"/>
              </a:rPr>
              <a:t>Regression</a:t>
            </a:r>
            <a:r>
              <a:rPr lang="en-US" altLang="ko-KR" sz="2300" b="1" i="0" dirty="0">
                <a:effectLst/>
                <a:ea typeface="맑은 고딕" panose="020B0503020000020004" pitchFamily="50" charset="-127"/>
              </a:rPr>
              <a:t> Model</a:t>
            </a:r>
            <a:endParaRPr lang="ko-KR" altLang="en-US" sz="23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7327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7751</TotalTime>
  <Words>4403</Words>
  <Application>Microsoft Office PowerPoint</Application>
  <PresentationFormat>화면 슬라이드 쇼(16:9)</PresentationFormat>
  <Paragraphs>347</Paragraphs>
  <Slides>24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-apple-system</vt:lpstr>
      <vt:lpstr>맑은 고딕</vt:lpstr>
      <vt:lpstr>Arial</vt:lpstr>
      <vt:lpstr>Verdana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정지연</cp:lastModifiedBy>
  <cp:revision>268</cp:revision>
  <dcterms:created xsi:type="dcterms:W3CDTF">2016-12-05T23:26:54Z</dcterms:created>
  <dcterms:modified xsi:type="dcterms:W3CDTF">2020-11-06T05:47:21Z</dcterms:modified>
</cp:coreProperties>
</file>